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imula" id="{005fad57-a9b5-1a25-2b12-955373731307}">
          <p14:sldIdLst>
            <p14:sldId id="256"/>
            <p14:sldId id="257"/>
            <p14:sldId id="258"/>
          </p14:sldIdLst>
        </p14:section>
        <p14:section name="Leave Cards" id="{4602c262-8bc5-65b0-21a0-c554ee29b13a}">
          <p14:sldIdLst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</p14:sldIdLst>
        </p14:section>
        <p14:section name="Service Records" id="{73e33a9d-ee09-a4e8-3d7b-8b33221ff758}">
          <p14:sldIdLst>
            <p14:sldId id="268"/>
            <p14:sldId id="269"/>
            <p14:sldId id="270"/>
            <p14:sldId id="271"/>
            <p14:sldId id="272"/>
          </p14:sldIdLst>
        </p14:section>
        <p14:section name="NOSA" id="{0a0dcd43-94af-459b-9f10-31f8c0b3b930}">
          <p14:sldIdLst>
            <p14:sldId id="273"/>
            <p14:sldId id="274"/>
            <p14:sldId id="275"/>
            <p14:sldId id="276"/>
          </p14:sldIdLst>
        </p14:section>
        <p14:section name="Wakas" id="{0d9aecf8-b573-14f7-eccd-ed2cee82c199}">
          <p14:sldIdLst>
            <p14:sldId id="277"/>
            <p14:sldId id="27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657600"/>
            <a:ext cx="1069848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000" dirty="0">
                <a:solidFill>
                  <a:schemeClr val="accent6"/>
                </a:solidFill>
              </a:defRPr>
            </a:lvl1pPr>
          </a:lstStyle>
          <a:p>
            <a:pPr indent="0" marL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400" b="1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endParaRPr lang="en-US" sz="34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Service Record, Leave Card at NOSA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image" Target="../media/image-22-5.png"/><Relationship Id="rId6" Type="http://schemas.openxmlformats.org/officeDocument/2006/relationships/image" Target="../media/image-22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Service Record, Leave Card at NOSA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657600"/>
            <a:ext cx="1069848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accent6"/>
                </a:solidFill>
              </a:rPr>
              <a:t>Gabay sa paggamit para sa mga school user at admin: Leave Cards, CS Form No. 6, Service Records at Notice of Salary Adjustment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731520" y="914400"/>
            <a:ext cx="1005840" cy="10058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2922" y="1155802"/>
            <a:ext cx="523037" cy="52303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Tatlong record ng bawat personnel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Nasa sidebar po ang Leave Cards at Service Records. Iisa lang po ang listahan ng personnel na gamit nila: ang School Personnel ng warehouse.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2103120"/>
            <a:ext cx="3505200" cy="2834640"/>
          </a:xfrm>
          <a:prstGeom prst="roundRect">
            <a:avLst>
              <a:gd name="adj" fmla="val 4839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237744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525" y="2553005"/>
            <a:ext cx="380390" cy="38039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22960" y="3246120"/>
            <a:ext cx="295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Leave Cards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703320"/>
            <a:ext cx="2956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Teaching (service credits) o Non-Teaching (VL/SL). Dito rin ang Apply for Leave at pag-print ng CS Form No. 6.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328160" y="2103120"/>
            <a:ext cx="3505200" cy="2834640"/>
          </a:xfrm>
          <a:prstGeom prst="roundRect">
            <a:avLst>
              <a:gd name="adj" fmla="val 4839"/>
            </a:avLst>
          </a:prstGeom>
          <a:solidFill>
            <a:schemeClr val="bg2"/>
          </a:solidFill>
          <a:ln/>
        </p:spPr>
      </p:sp>
      <p:sp>
        <p:nvSpPr>
          <p:cNvPr id="10" name="Shape 7"/>
          <p:cNvSpPr/>
          <p:nvPr/>
        </p:nvSpPr>
        <p:spPr>
          <a:xfrm>
            <a:off x="4602480" y="237744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045" y="2553005"/>
            <a:ext cx="380390" cy="38039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02480" y="3246120"/>
            <a:ext cx="295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Service Records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4602480" y="3703320"/>
            <a:ext cx="2956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Lahat ng appointment, step at salary ng personnel. Pwedeng i-upload ang lumang Excel. Print sa PDF o Word.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8107680" y="2103120"/>
            <a:ext cx="3505200" cy="2834640"/>
          </a:xfrm>
          <a:prstGeom prst="roundRect">
            <a:avLst>
              <a:gd name="adj" fmla="val 4839"/>
            </a:avLst>
          </a:prstGeom>
          <a:solidFill>
            <a:schemeClr val="bg2"/>
          </a:solidFill>
          <a:ln/>
        </p:spPr>
      </p:sp>
      <p:sp>
        <p:nvSpPr>
          <p:cNvPr id="15" name="Shape 11"/>
          <p:cNvSpPr/>
          <p:nvPr/>
        </p:nvSpPr>
        <p:spPr>
          <a:xfrm>
            <a:off x="8382000" y="237744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7565" y="2553005"/>
            <a:ext cx="380390" cy="38039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382000" y="3246120"/>
            <a:ext cx="295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NOSA</a:t>
            </a:r>
            <a:endParaRPr lang="en-US" sz="1800" dirty="0"/>
          </a:p>
        </p:txBody>
      </p:sp>
      <p:sp>
        <p:nvSpPr>
          <p:cNvPr id="18" name="Text 13"/>
          <p:cNvSpPr txBox="1"/>
          <p:nvPr/>
        </p:nvSpPr>
        <p:spPr>
          <a:xfrm>
            <a:off x="8382000" y="3703320"/>
            <a:ext cx="2956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Notice of Salary Adjustment taun-taon. Ang system na ang gagawa ng bagong row sa service record.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548640" y="5166360"/>
            <a:ext cx="11064240" cy="100584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/>
        </p:spPr>
      </p:sp>
      <p:sp>
        <p:nvSpPr>
          <p:cNvPr id="20" name="Shape 15"/>
          <p:cNvSpPr/>
          <p:nvPr/>
        </p:nvSpPr>
        <p:spPr>
          <a:xfrm>
            <a:off x="731520" y="539496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194" y="5526634"/>
            <a:ext cx="285293" cy="285293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463040" y="5166360"/>
            <a:ext cx="10012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Para po ito sa mga subscriber (Active account na may subscription; hindi kasama ang 2-hour free access). Kung may cluster school, pakicheck muna ang "Working on" bago mag Save.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Hakbang 1: Kumpletuhin ang School Personnel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6035040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chemeClr val="tx1"/>
                </a:solidFill>
              </a:rPr>
              <a:t>Add Personnel sa School Personnel (o sa Leave Cards page): Last Name, First Name at M.I. Ang buong pangalan ay automatic na "FIRST M. LAST".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chemeClr val="tx1"/>
                </a:solidFill>
              </a:rPr>
              <a:t>Piliin ang tamang Department: Teaching o Non-Teaching. Ito po ang magsasabi kung anong klase ng leave card ang gagawin.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chemeClr val="tx1"/>
                </a:solidFill>
              </a:rPr>
              <a:t>Ilagay ang Position. Ito rin po ang lalabas sa Service Record at NOSA.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chemeClr val="tx1"/>
                </a:solidFill>
              </a:rPr>
              <a:t>Sa bawat personnel ay may button na Service Record para diretso nang mabuksan ang record niya.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949440" y="137160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3059" y="1525219"/>
            <a:ext cx="332842" cy="33284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0" y="13716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Transfer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7772400" y="1737360"/>
            <a:ext cx="3840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Send Transfer Request muna. Kapag pinindot ng bagong school ang Accept, saka lilipat ang leave card, service record at NOSA.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949440" y="2926080"/>
            <a:ext cx="640080" cy="64008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3059" y="3079699"/>
            <a:ext cx="332842" cy="332842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772400" y="292608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Deactivate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7772400" y="3291840"/>
            <a:ext cx="3840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Isasara ang PRESENT row ng service record sa araw na iyon, may "Resigned". Pwedeng i-edit (hal. Retired).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6949440" y="4480560"/>
            <a:ext cx="640080" cy="64008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3059" y="4634179"/>
            <a:ext cx="332842" cy="33284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772400" y="448056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School Head</a:t>
            </a:r>
            <a:endParaRPr lang="en-US" sz="1700" dirty="0"/>
          </a:p>
        </p:txBody>
      </p:sp>
      <p:sp>
        <p:nvSpPr>
          <p:cNvPr id="15" name="Text 10"/>
          <p:cNvSpPr txBox="1"/>
          <p:nvPr/>
        </p:nvSpPr>
        <p:spPr>
          <a:xfrm>
            <a:off x="7772400" y="4846320"/>
            <a:ext cx="3840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Kunin sa Registered Schools ang pangalan at position ng School Head. Pakicheck po na tama ito.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Leave Cards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657600"/>
            <a:ext cx="1069848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accent6"/>
                </a:solidFill>
              </a:rPr>
              <a:t>Pag-set up ng card, monthly credits, leave, Apply for Leave at CS Form No. 6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731520" y="914400"/>
            <a:ext cx="1005840" cy="10058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2922" y="1155802"/>
            <a:ext cx="523037" cy="52303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Hakbang 2: Set up Card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6035040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Buksan ang Leave Cards sa sidebar. Ang may "Not set up" ay wala pang card.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Pindutin ang Set up Card.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Card Starts On: ang petsa kung kailan magsisimula ang card sa system.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Starting VL / SL Balance: kopyahin mula sa lumang papel na card (sa Teaching, ang natitirang service credits).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Station, Salary at Address Line para sa print.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Teaching: Conversion Number (69, pwedeng palitan) at ang 3 Signatories na lalabas sa ibaba ng card.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949440" y="137160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3059" y="1525219"/>
            <a:ext cx="332842" cy="33284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0" y="13716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Card Type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7772400" y="1737360"/>
            <a:ext cx="3840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Galing sa Department: Teaching o Non-Teaching. Sa ibang department lang po pipili.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949440" y="2926080"/>
            <a:ext cx="640080" cy="64008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3059" y="3079699"/>
            <a:ext cx="332842" cy="332842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772400" y="292608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Naka-lock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7772400" y="3291840"/>
            <a:ext cx="3840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Kapag may laman na ang card, hindi na mapapalitan ang Card Type.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6949440" y="448056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3059" y="4634179"/>
            <a:ext cx="332842" cy="33284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772400" y="448056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Edit Card Details</a:t>
            </a:r>
            <a:endParaRPr lang="en-US" sz="1700" dirty="0"/>
          </a:p>
        </p:txBody>
      </p:sp>
      <p:sp>
        <p:nvSpPr>
          <p:cNvPr id="15" name="Text 10"/>
          <p:cNvSpPr txBox="1"/>
          <p:nvPr/>
        </p:nvSpPr>
        <p:spPr>
          <a:xfrm>
            <a:off x="7772400" y="4846320"/>
            <a:ext cx="3840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Pwedeng itama ang detalye ng card anumang oras.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Teaching card: service credits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6035040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Add Row: S.O. No., Series, Date, Particulars at Days Earned para sa bawat Special Order na may service credits.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Absences w/ Pay: kinukuha sa service credits. Absences w/out Pay: hindi bawas sa balance.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Ang balance ay automatic: balance x 30 / 69 (conversion), hati sa VL at SL.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Sa print, ang ginamit na service credits ay lalabas sa row ng S.O. mismo (w/ Pay, at "Used &lt;date&gt;" sa Remarks), gaya ng papel na card.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949440" y="1463040"/>
            <a:ext cx="466344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7132320" y="19202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63994" y="2051914"/>
            <a:ext cx="285293" cy="28529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863840" y="1463040"/>
            <a:ext cx="3611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May "Yearly Leaves" box din ang teacher, hal. Wellness Leave 5 araw bawat taon. Hindi ito binabawas sa service credits.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949440" y="3200400"/>
            <a:ext cx="466344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9" name="Shape 6"/>
          <p:cNvSpPr/>
          <p:nvPr/>
        </p:nvSpPr>
        <p:spPr>
          <a:xfrm>
            <a:off x="7132320" y="365760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3994" y="3789274"/>
            <a:ext cx="285293" cy="285293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863840" y="3200400"/>
            <a:ext cx="3611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Kapag nag-edit o nag-delete ng row, automatic pong maaayos ang balance. Hindi na kailangang mag-compute.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Non-Teaching card: VL at SL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2259" y="1525219"/>
            <a:ext cx="332842" cy="33284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371600" y="137160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Add Monthly Credits</a:t>
            </a:r>
            <a:endParaRPr lang="en-US" sz="1700" dirty="0"/>
          </a:p>
        </p:txBody>
      </p:sp>
      <p:sp>
        <p:nvSpPr>
          <p:cNvPr id="6" name="Text 3"/>
          <p:cNvSpPr txBox="1"/>
          <p:nvPr/>
        </p:nvSpPr>
        <p:spPr>
          <a:xfrm>
            <a:off x="1371600" y="173736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Nagdadagdag ng 1.25 VL + 1.25 SL sa bawat buwang tapos na at wala pang Earned row. Ang unang buwan ay pro-rated (hal. nagsimula Feb 8 = 0.958).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48640" y="256032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9" y="2713939"/>
            <a:ext cx="332842" cy="33284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371600" y="256032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Add Leave / Absence</a:t>
            </a:r>
            <a:endParaRPr lang="en-US" sz="1700" dirty="0"/>
          </a:p>
        </p:txBody>
      </p:sp>
      <p:sp>
        <p:nvSpPr>
          <p:cNvPr id="10" name="Text 6"/>
          <p:cNvSpPr txBox="1"/>
          <p:nvPr/>
        </p:nvSpPr>
        <p:spPr>
          <a:xfrm>
            <a:off x="1371600" y="292608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Kind of Leave (VL, FL, SL, UT, SPL...), DD-HH-MM, at petsa. Lalabas sa VL/SL w/ Pay o w/out Pay.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548640" y="374904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59" y="3902659"/>
            <a:ext cx="332842" cy="332842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371600" y="374904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Add Earned, Balance Line, Note</a:t>
            </a:r>
            <a:endParaRPr lang="en-US" sz="1700" dirty="0"/>
          </a:p>
        </p:txBody>
      </p:sp>
      <p:sp>
        <p:nvSpPr>
          <p:cNvPr id="14" name="Text 9"/>
          <p:cNvSpPr txBox="1"/>
          <p:nvPr/>
        </p:nvSpPr>
        <p:spPr>
          <a:xfrm>
            <a:off x="1371600" y="411480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Earned para sa ibang period, "Balance as of" na linya, at mga paalala sa card.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548640" y="493776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259" y="5091379"/>
            <a:ext cx="332842" cy="33284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371600" y="493776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Take the "w/ Pay" days from the balance</a:t>
            </a:r>
            <a:endParaRPr lang="en-US" sz="1700" dirty="0"/>
          </a:p>
        </p:txBody>
      </p:sp>
      <p:sp>
        <p:nvSpPr>
          <p:cNvPr id="18" name="Text 12"/>
          <p:cNvSpPr txBox="1"/>
          <p:nvPr/>
        </p:nvSpPr>
        <p:spPr>
          <a:xfrm>
            <a:off x="1371600" y="530352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Naka-check kung babawas sa balance. Ang SPL, Paternity at iba pa ay nasa card pero hindi bawas.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Mga leave na may limit bawat taon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1737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28600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Forced Leave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6517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5"/>
                </a:solidFill>
              </a:rPr>
              <a:t>bawas sa VL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2423160" y="1371600"/>
            <a:ext cx="1737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5400" dirty="0"/>
          </a:p>
        </p:txBody>
      </p:sp>
      <p:sp>
        <p:nvSpPr>
          <p:cNvPr id="7" name="Text 5"/>
          <p:cNvSpPr txBox="1"/>
          <p:nvPr/>
        </p:nvSpPr>
        <p:spPr>
          <a:xfrm>
            <a:off x="2423160" y="228600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SPL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2423160" y="26517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5"/>
                </a:solidFill>
              </a:rPr>
              <a:t>Special Privilege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4297680" y="1371600"/>
            <a:ext cx="1737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5400" dirty="0"/>
          </a:p>
        </p:txBody>
      </p:sp>
      <p:sp>
        <p:nvSpPr>
          <p:cNvPr id="10" name="Text 8"/>
          <p:cNvSpPr txBox="1"/>
          <p:nvPr/>
        </p:nvSpPr>
        <p:spPr>
          <a:xfrm>
            <a:off x="4297680" y="228600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Wellness Leave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297680" y="26517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172200" y="1371600"/>
            <a:ext cx="1737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5400" dirty="0"/>
          </a:p>
        </p:txBody>
      </p:sp>
      <p:sp>
        <p:nvSpPr>
          <p:cNvPr id="13" name="Text 11"/>
          <p:cNvSpPr txBox="1"/>
          <p:nvPr/>
        </p:nvSpPr>
        <p:spPr>
          <a:xfrm>
            <a:off x="6172200" y="228600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Solo Parent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172200" y="26517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8046720" y="1371600"/>
            <a:ext cx="1737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5400" dirty="0"/>
          </a:p>
        </p:txBody>
      </p:sp>
      <p:sp>
        <p:nvSpPr>
          <p:cNvPr id="16" name="Text 14"/>
          <p:cNvSpPr txBox="1"/>
          <p:nvPr/>
        </p:nvSpPr>
        <p:spPr>
          <a:xfrm>
            <a:off x="8046720" y="228600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Special Emergency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8046720" y="26517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5"/>
                </a:solidFill>
              </a:rPr>
              <a:t>calamity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9921240" y="1371600"/>
            <a:ext cx="1737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5400" dirty="0"/>
          </a:p>
        </p:txBody>
      </p:sp>
      <p:sp>
        <p:nvSpPr>
          <p:cNvPr id="19" name="Text 17"/>
          <p:cNvSpPr txBox="1"/>
          <p:nvPr/>
        </p:nvSpPr>
        <p:spPr>
          <a:xfrm>
            <a:off x="9921240" y="228600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VAWC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9921240" y="26517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32918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Bawat application na may limit: Paternity 7, Maternity 105, Special Leave Benefits for Women 60 araw.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48640" y="4114800"/>
            <a:ext cx="11064240" cy="109728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/>
        </p:spPr>
      </p:sp>
      <p:sp>
        <p:nvSpPr>
          <p:cNvPr id="23" name="Shape 21"/>
          <p:cNvSpPr/>
          <p:nvPr/>
        </p:nvSpPr>
        <p:spPr>
          <a:xfrm>
            <a:off x="731520" y="43891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3194" y="4520794"/>
            <a:ext cx="285293" cy="285293"/>
          </a:xfrm>
          <a:prstGeom prst="rect">
            <a:avLst/>
          </a:prstGeom>
        </p:spPr>
      </p:pic>
      <p:sp>
        <p:nvSpPr>
          <p:cNvPr id="25" name="Text 22"/>
          <p:cNvSpPr txBox="1"/>
          <p:nvPr/>
        </p:nvSpPr>
        <p:spPr>
          <a:xfrm>
            <a:off x="1463040" y="4114800"/>
            <a:ext cx="10012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Calendar year po ang bilang, at nawawala ang hindi nagamit sa katapusan ng taon. Kapag lumampas, hindi ito tatanggapin ng system at sasabihin kung ilang araw na lang ang natitira.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Hakbang 3: Apply for Leave (CS Form No. 6)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6035040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Pindutin ang Apply for Leave sa listahan o sa card.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1-5: Office, Name (Last, First, Middle), Date of Filing, Position at Salary. Naka-fill na po ang karamihan.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6.A Type of Leave. Sa "Others", i-type ang klase ng leave.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6.C Number of Working Days, First Day of Leave at Inclusive Dates. 6.D Commutation: Requested o Not Requested.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Signatories (7.A, 7.B, 7.C): kinukuha sa huling application sa parehong district.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Tingnan ang preview kung magkano ang ibabawas, saka pindutin ang Submit and Deduct.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949440" y="137160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3059" y="1525219"/>
            <a:ext cx="332842" cy="33284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0" y="13716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Pasok agad sa card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7772400" y="1737360"/>
            <a:ext cx="3840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Ang application ay may row na sa leave card, at may button na Form 6 ang row na iyon.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949440" y="29260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3059" y="3079699"/>
            <a:ext cx="332842" cy="332842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772400" y="292608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Print Form 6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7772400" y="3291840"/>
            <a:ext cx="3840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8.5 x 13, kapareho ng official na form. Ang 6.B at 7.A ay blangko: sinusulat sa hard copy at ng Division HR.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6949440" y="4480560"/>
            <a:ext cx="640080" cy="64008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3059" y="4634179"/>
            <a:ext cx="332842" cy="33284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772400" y="448056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Delete</a:t>
            </a:r>
            <a:endParaRPr lang="en-US" sz="1700" dirty="0"/>
          </a:p>
        </p:txBody>
      </p:sp>
      <p:sp>
        <p:nvSpPr>
          <p:cNvPr id="15" name="Text 10"/>
          <p:cNvSpPr txBox="1"/>
          <p:nvPr/>
        </p:nvSpPr>
        <p:spPr>
          <a:xfrm>
            <a:off x="7772400" y="4846320"/>
            <a:ext cx="3840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Kapag binura ang row, kasama ring mabubura ang application.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Saan kinukuha ang araw ng leave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3505200" cy="3657600"/>
          </a:xfrm>
          <a:prstGeom prst="roundRect">
            <a:avLst>
              <a:gd name="adj" fmla="val 3913"/>
            </a:avLst>
          </a:prstGeom>
          <a:solidFill>
            <a:schemeClr val="bg2"/>
          </a:solidFill>
          <a:ln/>
        </p:spPr>
      </p:sp>
      <p:sp>
        <p:nvSpPr>
          <p:cNvPr id="4" name="Shape 2"/>
          <p:cNvSpPr/>
          <p:nvPr/>
        </p:nvSpPr>
        <p:spPr>
          <a:xfrm>
            <a:off x="822960" y="164592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525" y="1821485"/>
            <a:ext cx="380390" cy="38039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22960" y="2514600"/>
            <a:ext cx="295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Non-Teaching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971800"/>
            <a:ext cx="29565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VL at Forced Leave: bawas sa VL. Sick Leave: bawas muna sa SL, saka sa VL. Ang lampas sa credits ay "without pay". Ang SPL, Wellness at iba pa ay may limit pero hindi bawas.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328160" y="1371600"/>
            <a:ext cx="3505200" cy="3657600"/>
          </a:xfrm>
          <a:prstGeom prst="roundRect">
            <a:avLst>
              <a:gd name="adj" fmla="val 3913"/>
            </a:avLst>
          </a:prstGeom>
          <a:solidFill>
            <a:schemeClr val="bg2"/>
          </a:solidFill>
          <a:ln/>
        </p:spPr>
      </p:sp>
      <p:sp>
        <p:nvSpPr>
          <p:cNvPr id="9" name="Shape 6"/>
          <p:cNvSpPr/>
          <p:nvPr/>
        </p:nvSpPr>
        <p:spPr>
          <a:xfrm>
            <a:off x="4602480" y="164592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045" y="1821485"/>
            <a:ext cx="380390" cy="38039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602480" y="2514600"/>
            <a:ext cx="295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Teaching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4602480" y="2971800"/>
            <a:ext cx="29565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Service Credits: i-check ang mga S.O. na kalakip ng leave at ilagay ang araw bawat S.O. (makikita kung ilan pa ang natitira). Ang hindi sakop ng S.O. ay "without pay".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8107680" y="1371600"/>
            <a:ext cx="3505200" cy="3657600"/>
          </a:xfrm>
          <a:prstGeom prst="roundRect">
            <a:avLst>
              <a:gd name="adj" fmla="val 3913"/>
            </a:avLst>
          </a:prstGeom>
          <a:solidFill>
            <a:schemeClr val="bg2"/>
          </a:solidFill>
          <a:ln/>
        </p:spPr>
      </p:sp>
      <p:sp>
        <p:nvSpPr>
          <p:cNvPr id="14" name="Shape 10"/>
          <p:cNvSpPr/>
          <p:nvPr/>
        </p:nvSpPr>
        <p:spPr>
          <a:xfrm>
            <a:off x="8382000" y="164592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7565" y="1821485"/>
            <a:ext cx="380390" cy="38039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8382000" y="2514600"/>
            <a:ext cx="295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Wellness at Others</a:t>
            </a:r>
            <a:endParaRPr lang="en-US" sz="1800" dirty="0"/>
          </a:p>
        </p:txBody>
      </p:sp>
      <p:sp>
        <p:nvSpPr>
          <p:cNvPr id="17" name="Text 12"/>
          <p:cNvSpPr txBox="1"/>
          <p:nvPr/>
        </p:nvSpPr>
        <p:spPr>
          <a:xfrm>
            <a:off x="8382000" y="2971800"/>
            <a:ext cx="29565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Wellness Leave: 5 araw bawat taon, hindi bawas sa credits. Others: may sariling text, lalabas sa Form 6 bilang "Others:", hindi bawas.</a:t>
            </a:r>
            <a:endParaRPr lang="en-US" sz="1400" dirty="0"/>
          </a:p>
        </p:txBody>
      </p:sp>
      <p:sp>
        <p:nvSpPr>
          <p:cNvPr id="18" name="Shape 13"/>
          <p:cNvSpPr/>
          <p:nvPr/>
        </p:nvSpPr>
        <p:spPr>
          <a:xfrm>
            <a:off x="548640" y="5257800"/>
            <a:ext cx="11064240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</p:spPr>
      </p:sp>
      <p:sp>
        <p:nvSpPr>
          <p:cNvPr id="19" name="Shape 14"/>
          <p:cNvSpPr/>
          <p:nvPr/>
        </p:nvSpPr>
        <p:spPr>
          <a:xfrm>
            <a:off x="731520" y="5417820"/>
            <a:ext cx="548640" cy="54864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194" y="5549494"/>
            <a:ext cx="285293" cy="285293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463040" y="5257800"/>
            <a:ext cx="10012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Hindi tatanggapin kapag walang S.O. na napili, o lumampas sa natitira sa S.O. o sa balance.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Monetization ng leave credits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6035040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chemeClr val="tx1"/>
                </a:solidFill>
              </a:rPr>
              <a:t>Sa Apply for Leave ng Non-Teaching, piliin ang Monetization sa 6.A Type of Leave.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chemeClr val="tx1"/>
                </a:solidFill>
              </a:rPr>
              <a:t>Ilagay nang hiwalay ang VL days to monetize at SL days to monetize.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chemeClr val="tx1"/>
                </a:solidFill>
              </a:rPr>
              <a:t>Makikita sa preview ang kabuuang araw (hal. "Monetize 10 VL + 5 SL = 15 days").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chemeClr val="tx1"/>
                </a:solidFill>
              </a:rPr>
              <a:t>Submit and Deduct: babawas sa VL at SL, at "MONETIZATION" ang lalabas sa card.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chemeClr val="tx1"/>
                </a:solidFill>
              </a:rPr>
              <a:t>Sa Form 6, naka-check ang "Monetization of Leave Credits".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949440" y="1463040"/>
            <a:ext cx="466344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7132320" y="1920240"/>
            <a:ext cx="548640" cy="54864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63994" y="2051914"/>
            <a:ext cx="285293" cy="28529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863840" y="1463040"/>
            <a:ext cx="3611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Hindi pwedeng lumampas sa balance ng VL o SL. Kung kulang, sasabihin ng system ang natitirang VL at SL.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949440" y="3200400"/>
            <a:ext cx="466344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9" name="Shape 6"/>
          <p:cNvSpPr/>
          <p:nvPr/>
        </p:nvSpPr>
        <p:spPr>
          <a:xfrm>
            <a:off x="7132320" y="365760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3994" y="3789274"/>
            <a:ext cx="285293" cy="285293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863840" y="3200400"/>
            <a:ext cx="3611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Para sa Non-Teaching card po ito. Ang Teaching card ay Service Credits, Wellness Leave at Others lang.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Pag-print ng leave card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3505200" cy="3291840"/>
          </a:xfrm>
          <a:prstGeom prst="roundRect">
            <a:avLst>
              <a:gd name="adj" fmla="val 4167"/>
            </a:avLst>
          </a:prstGeom>
          <a:solidFill>
            <a:schemeClr val="bg2"/>
          </a:solidFill>
          <a:ln/>
        </p:spPr>
      </p:sp>
      <p:sp>
        <p:nvSpPr>
          <p:cNvPr id="4" name="Shape 2"/>
          <p:cNvSpPr/>
          <p:nvPr/>
        </p:nvSpPr>
        <p:spPr>
          <a:xfrm>
            <a:off x="822960" y="164592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525" y="1821485"/>
            <a:ext cx="380390" cy="38039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22960" y="2514600"/>
            <a:ext cx="295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Print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971800"/>
            <a:ext cx="2956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Sa listahan o sa card. Teaching: A4 landscape. Non-Teaching: Employee's Leave Card, Letter landscape, may page number at "Balance as of today".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328160" y="1371600"/>
            <a:ext cx="3505200" cy="3291840"/>
          </a:xfrm>
          <a:prstGeom prst="roundRect">
            <a:avLst>
              <a:gd name="adj" fmla="val 4167"/>
            </a:avLst>
          </a:prstGeom>
          <a:solidFill>
            <a:schemeClr val="bg2"/>
          </a:solidFill>
          <a:ln/>
        </p:spPr>
      </p:sp>
      <p:sp>
        <p:nvSpPr>
          <p:cNvPr id="9" name="Shape 6"/>
          <p:cNvSpPr/>
          <p:nvPr/>
        </p:nvSpPr>
        <p:spPr>
          <a:xfrm>
            <a:off x="4602480" y="164592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045" y="1821485"/>
            <a:ext cx="380390" cy="38039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602480" y="2514600"/>
            <a:ext cx="295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Laging tama ang balance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4602480" y="2971800"/>
            <a:ext cx="2956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Hindi naka-save ang balance: binibilang ulit ng system mula sa mga row tuwing bubuksan. Kaya tama pa rin pagkatapos mag-edit o mag-delete.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8107680" y="1371600"/>
            <a:ext cx="3505200" cy="3291840"/>
          </a:xfrm>
          <a:prstGeom prst="roundRect">
            <a:avLst>
              <a:gd name="adj" fmla="val 4167"/>
            </a:avLst>
          </a:prstGeom>
          <a:solidFill>
            <a:schemeClr val="bg2"/>
          </a:solidFill>
          <a:ln/>
        </p:spPr>
      </p:sp>
      <p:sp>
        <p:nvSpPr>
          <p:cNvPr id="14" name="Shape 10"/>
          <p:cNvSpPr/>
          <p:nvPr/>
        </p:nvSpPr>
        <p:spPr>
          <a:xfrm>
            <a:off x="8382000" y="1645920"/>
            <a:ext cx="731520" cy="73152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7565" y="1821485"/>
            <a:ext cx="380390" cy="38039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8382000" y="2514600"/>
            <a:ext cx="295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Pula = negative</a:t>
            </a:r>
            <a:endParaRPr lang="en-US" sz="1800" dirty="0"/>
          </a:p>
        </p:txBody>
      </p:sp>
      <p:sp>
        <p:nvSpPr>
          <p:cNvPr id="17" name="Text 12"/>
          <p:cNvSpPr txBox="1"/>
          <p:nvPr/>
        </p:nvSpPr>
        <p:spPr>
          <a:xfrm>
            <a:off x="8382000" y="2971800"/>
            <a:ext cx="2956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Kapag naging negative ang balance, pula ito at may babala. Pakicheck po ang mga row.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Service Records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657600"/>
            <a:ext cx="1069848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accent6"/>
                </a:solidFill>
              </a:rPr>
              <a:t>Personal details, pag-upload ng lumang Excel, mga row, promotion at step, print sa PDF at Word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731520" y="914400"/>
            <a:ext cx="1005840" cy="10058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2922" y="1155802"/>
            <a:ext cx="523037" cy="52303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Ang Service Records page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Buksan ang Service Records sa sidebar. Nakalista ang lahat ng Active personnel ng school.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210312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2259" y="2256739"/>
            <a:ext cx="332842" cy="33284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371600" y="210312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Mga column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1371600" y="2468880"/>
            <a:ext cx="10241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Employee No., Item No., Present Row (kasalukuyang designation), Monthly salary at NOSA status.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48640" y="3474720"/>
            <a:ext cx="640080" cy="64008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9" y="3628339"/>
            <a:ext cx="332842" cy="332842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371600" y="347472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Pula = may kulang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1371600" y="3840480"/>
            <a:ext cx="10241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"Missing: Employee No., Item No., service record, PRESENT row, SG/Step". Kailangan itong kumpleto bago mag-NOSA.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548640" y="484632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59" y="4999939"/>
            <a:ext cx="332842" cy="33284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371600" y="484632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Open</a:t>
            </a:r>
            <a:endParaRPr lang="en-US" sz="1700" dirty="0"/>
          </a:p>
        </p:txBody>
      </p:sp>
      <p:sp>
        <p:nvSpPr>
          <p:cNvPr id="15" name="Text 10"/>
          <p:cNvSpPr txBox="1"/>
          <p:nvPr/>
        </p:nvSpPr>
        <p:spPr>
          <a:xfrm>
            <a:off x="1371600" y="5212080"/>
            <a:ext cx="10241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Bubuksan ang Service Record ng personnel. May Word icon din para sa mabilis na download.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Hakbang 4: Upload old Service Record (.xlsx)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6035040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Buksan ang record (Open), saka pindutin ang Upload old Service Record (.xlsx).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Piliin ang Excel ng lumang service record (division template).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Kung iba ang apelyido sa file (hal. married name), i-check ang "The file is for this person".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Pindutin ang Upload. Babasahin ang pangalan, birth date at place, Employee No. at lahat ng row, kasama ang Separation Date at Cause (IV).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Basahin ang success message at i-check ang Personal Details (Middle Name buo, Maiden Name kung married), saka Save Details.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949440" y="1463040"/>
            <a:ext cx="4663440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7132320" y="18745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63994" y="2006194"/>
            <a:ext cx="285293" cy="28529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863840" y="1463040"/>
            <a:ext cx="3611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Mali ang petsa sa file (hal. 11/31/2020)? Gagawin itong huling araw ng buwan (11/30/2020) at nakalista sa message para ma-check.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949440" y="3017520"/>
            <a:ext cx="4663440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</p:spPr>
      </p:sp>
      <p:sp>
        <p:nvSpPr>
          <p:cNvPr id="9" name="Shape 6"/>
          <p:cNvSpPr/>
          <p:nvPr/>
        </p:nvSpPr>
        <p:spPr>
          <a:xfrm>
            <a:off x="7132320" y="3429000"/>
            <a:ext cx="548640" cy="54864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3994" y="3560674"/>
            <a:ext cx="285293" cy="285293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863840" y="3017520"/>
            <a:ext cx="3611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Mag-upload ulit? Pindutin muna ang Clear All Rows. Hindi tatanggap ng upload kapag may row na.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6949440" y="4572000"/>
            <a:ext cx="4663440" cy="109728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/>
        </p:spPr>
      </p:sp>
      <p:sp>
        <p:nvSpPr>
          <p:cNvPr id="13" name="Shape 9"/>
          <p:cNvSpPr/>
          <p:nvPr/>
        </p:nvSpPr>
        <p:spPr>
          <a:xfrm>
            <a:off x="7132320" y="48463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3994" y="4977994"/>
            <a:ext cx="285293" cy="285293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7863840" y="4572000"/>
            <a:ext cx="3611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Walang lumang Excel? Pwede pong i-type na lang gamit ang Add Row.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Mga row, promotion at step increment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2259" y="1525219"/>
            <a:ext cx="332842" cy="33284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371600" y="137160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Add Row / Edit / Delete</a:t>
            </a:r>
            <a:endParaRPr lang="en-US" sz="1700" dirty="0"/>
          </a:p>
        </p:txBody>
      </p:sp>
      <p:sp>
        <p:nvSpPr>
          <p:cNvPr id="6" name="Text 3"/>
          <p:cNvSpPr txBox="1"/>
          <p:nvPr/>
        </p:nvSpPr>
        <p:spPr>
          <a:xfrm>
            <a:off x="1371600" y="173736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From, To (blangko = PRESENT), Designation, SG, Step, Status, Annual Salary, Station, Branch, Leave w/out Pay, Separation Date at Cause (IV).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48640" y="265176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9" y="2805379"/>
            <a:ext cx="332842" cy="33284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371600" y="265176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New Appointment / Step</a:t>
            </a:r>
            <a:endParaRPr lang="en-US" sz="1700" dirty="0"/>
          </a:p>
        </p:txBody>
      </p:sp>
      <p:sp>
        <p:nvSpPr>
          <p:cNvPr id="10" name="Text 6"/>
          <p:cNvSpPr txBox="1"/>
          <p:nvPr/>
        </p:nvSpPr>
        <p:spPr>
          <a:xfrm>
            <a:off x="1371600" y="30175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Para sa promotion, step increment o reclass. Ilagay ang Effective Date: magtatapos ang PRESENT row sa araw bago nito at magsisimula ang bagong row. Automatic ang salary kung may salary table.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548640" y="393192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59" y="4085539"/>
            <a:ext cx="332842" cy="332842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371600" y="393192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Position sa School Personnel</a:t>
            </a:r>
            <a:endParaRPr lang="en-US" sz="1700" dirty="0"/>
          </a:p>
        </p:txBody>
      </p:sp>
      <p:sp>
        <p:nvSpPr>
          <p:cNvPr id="14" name="Text 9"/>
          <p:cNvSpPr txBox="1"/>
          <p:nvPr/>
        </p:nvSpPr>
        <p:spPr>
          <a:xfrm>
            <a:off x="1371600" y="429768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Ang bagong designation ay automatic ding mapapalitan sa School Personnel.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548640" y="5257800"/>
            <a:ext cx="11064240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</p:spPr>
      </p:sp>
      <p:sp>
        <p:nvSpPr>
          <p:cNvPr id="16" name="Shape 11"/>
          <p:cNvSpPr/>
          <p:nvPr/>
        </p:nvSpPr>
        <p:spPr>
          <a:xfrm>
            <a:off x="731520" y="54178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194" y="5549494"/>
            <a:ext cx="285293" cy="285293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463040" y="5257800"/>
            <a:ext cx="10012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Isa lang po ang PRESENT row (walang "To"). Ito ang gagamitin ng NOSA, kaya pakicheck na tama ang SG at Step nito.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Print Service Record at Download Word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3505200" cy="3291840"/>
          </a:xfrm>
          <a:prstGeom prst="roundRect">
            <a:avLst>
              <a:gd name="adj" fmla="val 4167"/>
            </a:avLst>
          </a:prstGeom>
          <a:solidFill>
            <a:schemeClr val="bg2"/>
          </a:solidFill>
          <a:ln/>
        </p:spPr>
      </p:sp>
      <p:sp>
        <p:nvSpPr>
          <p:cNvPr id="4" name="Shape 2"/>
          <p:cNvSpPr/>
          <p:nvPr/>
        </p:nvSpPr>
        <p:spPr>
          <a:xfrm>
            <a:off x="822960" y="164592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525" y="1821485"/>
            <a:ext cx="380390" cy="38039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22960" y="2514600"/>
            <a:ext cx="295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Print Service Record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971800"/>
            <a:ext cx="2956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PDF, A4, ayon sa layout ng division. Nasa ibaba ang footer ng Division Office.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328160" y="1371600"/>
            <a:ext cx="3505200" cy="3291840"/>
          </a:xfrm>
          <a:prstGeom prst="roundRect">
            <a:avLst>
              <a:gd name="adj" fmla="val 4167"/>
            </a:avLst>
          </a:prstGeom>
          <a:solidFill>
            <a:schemeClr val="bg2"/>
          </a:solidFill>
          <a:ln/>
        </p:spPr>
      </p:sp>
      <p:sp>
        <p:nvSpPr>
          <p:cNvPr id="9" name="Shape 6"/>
          <p:cNvSpPr/>
          <p:nvPr/>
        </p:nvSpPr>
        <p:spPr>
          <a:xfrm>
            <a:off x="4602480" y="1645920"/>
            <a:ext cx="731520" cy="7315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045" y="1821485"/>
            <a:ext cx="380390" cy="38039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602480" y="2514600"/>
            <a:ext cx="295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Download Word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4602480" y="2971800"/>
            <a:ext cx="2956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Parehong laman, pero Word file. Paalala: ang binago sa Word ay hindi babalik sa system.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8107680" y="1371600"/>
            <a:ext cx="3505200" cy="3291840"/>
          </a:xfrm>
          <a:prstGeom prst="roundRect">
            <a:avLst>
              <a:gd name="adj" fmla="val 4167"/>
            </a:avLst>
          </a:prstGeom>
          <a:solidFill>
            <a:schemeClr val="bg2"/>
          </a:solidFill>
          <a:ln/>
        </p:spPr>
      </p:sp>
      <p:sp>
        <p:nvSpPr>
          <p:cNvPr id="14" name="Shape 10"/>
          <p:cNvSpPr/>
          <p:nvPr/>
        </p:nvSpPr>
        <p:spPr>
          <a:xfrm>
            <a:off x="8382000" y="164592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7565" y="1821485"/>
            <a:ext cx="380390" cy="38039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8382000" y="2514600"/>
            <a:ext cx="295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Mga pipirma</a:t>
            </a:r>
            <a:endParaRPr lang="en-US" sz="1800" dirty="0"/>
          </a:p>
        </p:txBody>
      </p:sp>
      <p:sp>
        <p:nvSpPr>
          <p:cNvPr id="17" name="Text 12"/>
          <p:cNvSpPr txBox="1"/>
          <p:nvPr/>
        </p:nvSpPr>
        <p:spPr>
          <a:xfrm>
            <a:off x="8382000" y="2971800"/>
            <a:ext cx="2956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Verified Correct: School Head (wala nito sa sariling record ng School Head). Certified Correct: HRMO mula sa NOSA Settings.</a:t>
            </a:r>
            <a:endParaRPr lang="en-US" sz="1400" dirty="0"/>
          </a:p>
        </p:txBody>
      </p:sp>
      <p:sp>
        <p:nvSpPr>
          <p:cNvPr id="18" name="Shape 13"/>
          <p:cNvSpPr/>
          <p:nvPr/>
        </p:nvSpPr>
        <p:spPr>
          <a:xfrm>
            <a:off x="548640" y="4937760"/>
            <a:ext cx="11064240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</p:spPr>
      </p:sp>
      <p:sp>
        <p:nvSpPr>
          <p:cNvPr id="19" name="Shape 14"/>
          <p:cNvSpPr/>
          <p:nvPr/>
        </p:nvSpPr>
        <p:spPr>
          <a:xfrm>
            <a:off x="731520" y="50977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194" y="5229454"/>
            <a:ext cx="285293" cy="285293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463040" y="4937760"/>
            <a:ext cx="10012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Mali ang pangalan o position ng School Head? Ipaayos po sa Registered Schools.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Notice of Salary Adjustment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657600"/>
            <a:ext cx="1069848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accent6"/>
                </a:solidFill>
              </a:rPr>
              <a:t>Paggawa, pag-print at pag-undo ng NOSA, at ang NOSA Settings ng superadmin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731520" y="914400"/>
            <a:ext cx="1005840" cy="10058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2922" y="1155802"/>
            <a:ext cx="523037" cy="52303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Hakbang 5: Make NOSA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6035040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Sa Service Records page, piliin ang NOSA year.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Ayusin muna ang may pulang "Missing" (Employee No., Item No., PRESENT row, SG/Step).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I-check ang mga personnel na gagawan ng NOSA.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Pindutin ang Make NOSA (hal. "Make NOSA 2026").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Magtatapos ang PRESENT row sa araw bago ang effectivity, at may bagong row: bagong salary (monthly x 12) at Cause "NBC 601" (o ang NBC ng taon).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949440" y="1463040"/>
            <a:ext cx="466344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7132320" y="19202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63994" y="2051914"/>
            <a:ext cx="285293" cy="28529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863840" y="1463040"/>
            <a:ext cx="3611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May row na sa uploaded file na nagsisimula sa effectivity? Doon na kukunin ang NOSA, walang bagong row.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949440" y="3200400"/>
            <a:ext cx="466344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9" name="Shape 6"/>
          <p:cNvSpPr/>
          <p:nvPr/>
        </p:nvSpPr>
        <p:spPr>
          <a:xfrm>
            <a:off x="7132320" y="3657600"/>
            <a:ext cx="548640" cy="54864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3994" y="3789274"/>
            <a:ext cx="285293" cy="285293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863840" y="3200400"/>
            <a:ext cx="3611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Hindi tatanggapin kapag iba ang salary ng row sa salary table. Itama muna ang SG, Step o salary ng row.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Print NOSA, NOSA Word at Undo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3505200" cy="3566160"/>
          </a:xfrm>
          <a:prstGeom prst="roundRect">
            <a:avLst>
              <a:gd name="adj" fmla="val 3913"/>
            </a:avLst>
          </a:prstGeom>
          <a:solidFill>
            <a:schemeClr val="bg2"/>
          </a:solidFill>
          <a:ln/>
        </p:spPr>
      </p:sp>
      <p:sp>
        <p:nvSpPr>
          <p:cNvPr id="4" name="Shape 2"/>
          <p:cNvSpPr/>
          <p:nvPr/>
        </p:nvSpPr>
        <p:spPr>
          <a:xfrm>
            <a:off x="822960" y="164592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525" y="1821485"/>
            <a:ext cx="380390" cy="38039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22960" y="2514600"/>
            <a:ext cx="295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Print NOSA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971800"/>
            <a:ext cx="2956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I-check ang personnel na may NOSA na, saka Print NOSA (Letter). Recommending Approval: School Head. Kasama ang SDS, HRMO at Copy Furnished: GSIS.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328160" y="1371600"/>
            <a:ext cx="3505200" cy="3566160"/>
          </a:xfrm>
          <a:prstGeom prst="roundRect">
            <a:avLst>
              <a:gd name="adj" fmla="val 3913"/>
            </a:avLst>
          </a:prstGeom>
          <a:solidFill>
            <a:schemeClr val="bg2"/>
          </a:solidFill>
          <a:ln/>
        </p:spPr>
      </p:sp>
      <p:sp>
        <p:nvSpPr>
          <p:cNvPr id="9" name="Shape 6"/>
          <p:cNvSpPr/>
          <p:nvPr/>
        </p:nvSpPr>
        <p:spPr>
          <a:xfrm>
            <a:off x="4602480" y="1645920"/>
            <a:ext cx="731520" cy="7315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045" y="1821485"/>
            <a:ext cx="380390" cy="38039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602480" y="2514600"/>
            <a:ext cx="295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NOSA Word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4602480" y="2971800"/>
            <a:ext cx="2956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Katabi ng Print NOSA. Word file na pwedeng i-edit, pero hindi babalik sa system ang binago.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8107680" y="1371600"/>
            <a:ext cx="3505200" cy="3566160"/>
          </a:xfrm>
          <a:prstGeom prst="roundRect">
            <a:avLst>
              <a:gd name="adj" fmla="val 3913"/>
            </a:avLst>
          </a:prstGeom>
          <a:solidFill>
            <a:schemeClr val="bg2"/>
          </a:solidFill>
          <a:ln/>
        </p:spPr>
      </p:sp>
      <p:sp>
        <p:nvSpPr>
          <p:cNvPr id="14" name="Shape 10"/>
          <p:cNvSpPr/>
          <p:nvPr/>
        </p:nvSpPr>
        <p:spPr>
          <a:xfrm>
            <a:off x="8382000" y="1645920"/>
            <a:ext cx="731520" cy="73152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7565" y="1821485"/>
            <a:ext cx="380390" cy="38039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8382000" y="2514600"/>
            <a:ext cx="295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Undo NOSA for ticked</a:t>
            </a:r>
            <a:endParaRPr lang="en-US" sz="1800" dirty="0"/>
          </a:p>
        </p:txBody>
      </p:sp>
      <p:sp>
        <p:nvSpPr>
          <p:cNvPr id="17" name="Text 12"/>
          <p:cNvSpPr txBox="1"/>
          <p:nvPr/>
        </p:nvSpPr>
        <p:spPr>
          <a:xfrm>
            <a:off x="8382000" y="2971800"/>
            <a:ext cx="2956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Buburahin ang NOSA row sa service record. Pwede lang habang PRESENT pa ang row na iyon (wala pang bagong row pagkatapos).</a:t>
            </a:r>
            <a:endParaRPr lang="en-US" sz="1400" dirty="0"/>
          </a:p>
        </p:txBody>
      </p:sp>
      <p:sp>
        <p:nvSpPr>
          <p:cNvPr id="18" name="Shape 13"/>
          <p:cNvSpPr/>
          <p:nvPr/>
        </p:nvSpPr>
        <p:spPr>
          <a:xfrm>
            <a:off x="548640" y="5166360"/>
            <a:ext cx="11064240" cy="96012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</p:spPr>
      </p:sp>
      <p:sp>
        <p:nvSpPr>
          <p:cNvPr id="19" name="Shape 14"/>
          <p:cNvSpPr/>
          <p:nvPr/>
        </p:nvSpPr>
        <p:spPr>
          <a:xfrm>
            <a:off x="731520" y="537210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194" y="5503774"/>
            <a:ext cx="285293" cy="285293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463040" y="5166360"/>
            <a:ext cx="10012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Walang lumabas na NOSA? Kapag sinabing "NOSA is not set up yet" o walang salary table, hintayin po ang superadmin na mag-set up ng taon.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Para sa superadmin: NOSA Settings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6035040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Sa Service Records page, pindutin ang NOSA Settings (superadmin lang ang may button).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Add Year, saka ilagay ang NBC No., NBC Date, Implementing text at Salary Effectivity.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NOSA Date (sa itaas ng NOSA) at Service Record "Date Issued".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Schools Division Superintendent at SDS title, HRMO at mga title (NOSA at Service Record), at Plantilla Allocation prefix. I-save.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Salary tables (monthly): kopyahin sa Excel ang SG column + Steps 1-8, i-paste, ilagay ang Table year, saka Save Salary Table.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949440" y="1463040"/>
            <a:ext cx="4663440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7132320" y="18745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63994" y="2006194"/>
            <a:ext cx="285293" cy="28529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863840" y="1463040"/>
            <a:ext cx="3611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Taun-taon po: idagdag ang bagong taon at salary table bago gumawa ng NOSA ang mga school.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949440" y="3017520"/>
            <a:ext cx="4663440" cy="155448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/>
        </p:spPr>
      </p:sp>
      <p:sp>
        <p:nvSpPr>
          <p:cNvPr id="9" name="Shape 6"/>
          <p:cNvSpPr/>
          <p:nvPr/>
        </p:nvSpPr>
        <p:spPr>
          <a:xfrm>
            <a:off x="7132320" y="352044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3994" y="3652114"/>
            <a:ext cx="285293" cy="285293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863840" y="3017520"/>
            <a:ext cx="36118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Ang Save Salary Table ay papalitan ang buong table ng taong iyon.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6949440" y="4754880"/>
            <a:ext cx="4663440" cy="100584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/>
        </p:spPr>
      </p:sp>
      <p:sp>
        <p:nvSpPr>
          <p:cNvPr id="13" name="Shape 9"/>
          <p:cNvSpPr/>
          <p:nvPr/>
        </p:nvSpPr>
        <p:spPr>
          <a:xfrm>
            <a:off x="7132320" y="4983480"/>
            <a:ext cx="548640" cy="54864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3994" y="5115154"/>
            <a:ext cx="285293" cy="285293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7863840" y="4754880"/>
            <a:ext cx="3611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Ang superadmin ay nakakapili ng kahit anong school sa Service Records.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Mga dapat tandaan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5440680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/>
        </p:spPr>
      </p:sp>
      <p:sp>
        <p:nvSpPr>
          <p:cNvPr id="4" name="Shape 2"/>
          <p:cNvSpPr/>
          <p:nvPr/>
        </p:nvSpPr>
        <p:spPr>
          <a:xfrm>
            <a:off x="731520" y="17602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3194" y="1891894"/>
            <a:ext cx="285293" cy="285293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463040" y="1371600"/>
            <a:ext cx="4389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Tamang Department (Teaching o Non-Teaching) at pangalan sa School Personnel bago mag-set up ng card.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172200" y="1371600"/>
            <a:ext cx="5440680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/>
        </p:spPr>
      </p:sp>
      <p:sp>
        <p:nvSpPr>
          <p:cNvPr id="8" name="Shape 5"/>
          <p:cNvSpPr/>
          <p:nvPr/>
        </p:nvSpPr>
        <p:spPr>
          <a:xfrm>
            <a:off x="6355080" y="17602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6754" y="1891894"/>
            <a:ext cx="285293" cy="285293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086600" y="1371600"/>
            <a:ext cx="4389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Ang balance ng leave card ay laging binibilang ulit. Huwag pong mag-compute nang mano-mano.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548640" y="2971800"/>
            <a:ext cx="5440680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/>
        </p:spPr>
      </p:sp>
      <p:sp>
        <p:nvSpPr>
          <p:cNvPr id="12" name="Shape 8"/>
          <p:cNvSpPr/>
          <p:nvPr/>
        </p:nvSpPr>
        <p:spPr>
          <a:xfrm>
            <a:off x="731520" y="33604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194" y="3492094"/>
            <a:ext cx="285293" cy="285293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463040" y="2971800"/>
            <a:ext cx="4389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Mag-upload ulit ng service record? Clear All Rows muna.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6172200" y="2971800"/>
            <a:ext cx="5440680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/>
        </p:spPr>
      </p:sp>
      <p:sp>
        <p:nvSpPr>
          <p:cNvPr id="16" name="Shape 11"/>
          <p:cNvSpPr/>
          <p:nvPr/>
        </p:nvSpPr>
        <p:spPr>
          <a:xfrm>
            <a:off x="6355080" y="33604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6754" y="3492094"/>
            <a:ext cx="285293" cy="285293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086600" y="2971800"/>
            <a:ext cx="4389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Isang PRESENT row lang, may tamang SG at Step, bago mag-Make NOSA.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548640" y="4572000"/>
            <a:ext cx="5440680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/>
        </p:spPr>
      </p:sp>
      <p:sp>
        <p:nvSpPr>
          <p:cNvPr id="20" name="Shape 14"/>
          <p:cNvSpPr/>
          <p:nvPr/>
        </p:nvSpPr>
        <p:spPr>
          <a:xfrm>
            <a:off x="731520" y="49606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194" y="5092294"/>
            <a:ext cx="285293" cy="285293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463040" y="4572000"/>
            <a:ext cx="4389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Transfer: kailangang i-Accept ng bagong school. Transfer at Deactivate ang nag-a-update ng service record.</a:t>
            </a:r>
            <a:endParaRPr lang="en-US" sz="1400" dirty="0"/>
          </a:p>
        </p:txBody>
      </p:sp>
      <p:sp>
        <p:nvSpPr>
          <p:cNvPr id="23" name="Shape 16"/>
          <p:cNvSpPr/>
          <p:nvPr/>
        </p:nvSpPr>
        <p:spPr>
          <a:xfrm>
            <a:off x="6172200" y="4572000"/>
            <a:ext cx="5440680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/>
        </p:spPr>
      </p:sp>
      <p:sp>
        <p:nvSpPr>
          <p:cNvPr id="24" name="Shape 17"/>
          <p:cNvSpPr/>
          <p:nvPr/>
        </p:nvSpPr>
        <p:spPr>
          <a:xfrm>
            <a:off x="6355080" y="49606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6754" y="5092294"/>
            <a:ext cx="285293" cy="285293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7086600" y="4572000"/>
            <a:ext cx="4389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Ang binago sa Word ay hindi babalik sa system. Sa system mismo po mag-edit.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Maraming salamat po!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657600"/>
            <a:ext cx="1069848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accent6"/>
                </a:solidFill>
              </a:rPr>
              <a:t>May tanong, bug, error o suggestion? Mag-message lang po kay Gerbro, o gamitin ang "Chat with us" sa system.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chemeClr val="accent6"/>
                </a:solidFill>
              </a:rPr>
              <a:t>GerbroITSolutions · Oktubre 2026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731520" y="914400"/>
            <a:ext cx="1005840" cy="10058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2922" y="1155802"/>
            <a:ext cx="523037" cy="52303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Warehouse Green">
  <a:themeElements>
    <a:clrScheme name="Warehouse Green">
      <a:dk1>
        <a:srgbClr val="1F2A24"/>
      </a:dk1>
      <a:lt1>
        <a:srgbClr val="FFFFFF"/>
      </a:lt1>
      <a:dk2>
        <a:srgbClr val="1E4D3A"/>
      </a:dk2>
      <a:lt2>
        <a:srgbClr val="EEF4F0"/>
      </a:lt2>
      <a:accent1>
        <a:srgbClr val="1E7A4F"/>
      </a:accent1>
      <a:accent2>
        <a:srgbClr val="E0A100"/>
      </a:accent2>
      <a:accent3>
        <a:srgbClr val="2F6FB0"/>
      </a:accent3>
      <a:accent4>
        <a:srgbClr val="C0392B"/>
      </a:accent4>
      <a:accent5>
        <a:srgbClr val="6B7F75"/>
      </a:accent5>
      <a:accent6>
        <a:srgbClr val="A9D8BE"/>
      </a:accent6>
      <a:hlink>
        <a:srgbClr val="2F6FB0"/>
      </a:hlink>
      <a:folHlink>
        <a:srgbClr val="6B7F75"/>
      </a:folHlink>
    </a:clrScheme>
    <a:fontScheme name="Warehouse Green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Service Record, Leave Card at NOSA Tutorial</dc:title>
  <dc:subject>PptxGenJS Presentation</dc:subject>
  <dc:creator>GerbroITSolutions</dc:creator>
  <cp:lastModifiedBy>GerbroITSolutions</cp:lastModifiedBy>
  <cp:revision>1</cp:revision>
  <dcterms:created xsi:type="dcterms:W3CDTF">2026-10-24T15:33:24Z</dcterms:created>
  <dcterms:modified xsi:type="dcterms:W3CDTF">2026-10-24T15:33:24Z</dcterms:modified>
</cp:coreProperties>
</file>